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70" r:id="rId4"/>
    <p:sldId id="268" r:id="rId5"/>
    <p:sldId id="271" r:id="rId6"/>
    <p:sldId id="272" r:id="rId7"/>
    <p:sldId id="273" r:id="rId8"/>
    <p:sldId id="274" r:id="rId9"/>
    <p:sldId id="275" r:id="rId10"/>
    <p:sldId id="276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29" y="7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15/02/2022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Niveaux de langue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2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graphicFrame>
        <p:nvGraphicFramePr>
          <p:cNvPr id="13" name="Tableau 6">
            <a:extLst>
              <a:ext uri="{FF2B5EF4-FFF2-40B4-BE49-F238E27FC236}">
                <a16:creationId xmlns:a16="http://schemas.microsoft.com/office/drawing/2014/main" id="{CE220941-FDCD-402D-948F-0D66CF211C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4421441"/>
              </p:ext>
            </p:extLst>
          </p:nvPr>
        </p:nvGraphicFramePr>
        <p:xfrm>
          <a:off x="1138375" y="1960017"/>
          <a:ext cx="9371013" cy="3592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105315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3200" dirty="0">
                          <a:solidFill>
                            <a:srgbClr val="7030A0"/>
                          </a:solidFill>
                        </a:rPr>
                        <a:t>souliers</a:t>
                      </a:r>
                    </a:p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3200" dirty="0">
                          <a:solidFill>
                            <a:srgbClr val="16BA9B"/>
                          </a:solidFill>
                        </a:rPr>
                        <a:t>soufflet</a:t>
                      </a:r>
                      <a:endParaRPr sz="3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3200" dirty="0">
                          <a:solidFill>
                            <a:srgbClr val="7030A0"/>
                          </a:solidFill>
                        </a:rPr>
                        <a:t>chaussures</a:t>
                      </a:r>
                    </a:p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3200" dirty="0">
                          <a:solidFill>
                            <a:srgbClr val="16BA9B"/>
                          </a:solidFill>
                        </a:rPr>
                        <a:t>gifle</a:t>
                      </a:r>
                      <a:endParaRPr sz="3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3200">
                          <a:solidFill>
                            <a:srgbClr val="7030A0"/>
                          </a:solidFill>
                        </a:rPr>
                        <a:t>pompes</a:t>
                      </a:r>
                      <a:endParaRPr lang="fr-FR" sz="3200" dirty="0">
                        <a:solidFill>
                          <a:srgbClr val="7030A0"/>
                        </a:solidFill>
                      </a:endParaRPr>
                    </a:p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3200" dirty="0">
                          <a:solidFill>
                            <a:srgbClr val="16BA9B"/>
                          </a:solidFill>
                        </a:rPr>
                        <a:t>baffe</a:t>
                      </a:r>
                      <a:endParaRPr sz="3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4" name="Image 13">
            <a:extLst>
              <a:ext uri="{FF2B5EF4-FFF2-40B4-BE49-F238E27FC236}">
                <a16:creationId xmlns:a16="http://schemas.microsoft.com/office/drawing/2014/main" id="{A94C0D3A-2D9A-4F51-B684-B604456338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6143" y="3891814"/>
            <a:ext cx="1557528" cy="1557528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348296A7-7286-4092-BFD5-97C6F6412B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507" y="4149830"/>
            <a:ext cx="1688226" cy="121736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9EEDB90C-5BC7-42FD-B57F-75AD040495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04921" y="3891814"/>
            <a:ext cx="1967508" cy="1311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476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Rappel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graphicFrame>
        <p:nvGraphicFramePr>
          <p:cNvPr id="13" name="Tableau 6">
            <a:extLst>
              <a:ext uri="{FF2B5EF4-FFF2-40B4-BE49-F238E27FC236}">
                <a16:creationId xmlns:a16="http://schemas.microsoft.com/office/drawing/2014/main" id="{A61F743D-AF7D-40B1-A2C5-B0C8730EA85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7388046"/>
              </p:ext>
            </p:extLst>
          </p:nvPr>
        </p:nvGraphicFramePr>
        <p:xfrm>
          <a:off x="626575" y="1578538"/>
          <a:ext cx="10851813" cy="4485753"/>
        </p:xfrm>
        <a:graphic>
          <a:graphicData uri="http://schemas.openxmlformats.org/drawingml/2006/table">
            <a:tbl>
              <a:tblPr firstRow="1" bandRow="1"/>
              <a:tblGrid>
                <a:gridCol w="36172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6172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6172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6612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A66A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A66A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A66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3433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sz="2400" dirty="0">
                          <a:latin typeface="Trebuchet MS"/>
                          <a:cs typeface="Trebuchet MS"/>
                        </a:rPr>
                        <a:t>Le langage</a:t>
                      </a:r>
                      <a:r>
                        <a:rPr sz="2400" spc="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que</a:t>
                      </a:r>
                      <a:r>
                        <a:rPr sz="2400" spc="-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l’</a:t>
                      </a:r>
                      <a:r>
                        <a:rPr sz="2400" spc="-15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2400" spc="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utilise</a:t>
                      </a:r>
                      <a:r>
                        <a:rPr sz="24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p</a:t>
                      </a:r>
                      <a:r>
                        <a:rPr sz="2400" spc="-10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ur </a:t>
                      </a:r>
                      <a:r>
                        <a:rPr sz="2400" spc="5" dirty="0">
                          <a:latin typeface="Trebuchet MS"/>
                          <a:cs typeface="Trebuchet MS"/>
                        </a:rPr>
                        <a:t>m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ontrer</a:t>
                      </a:r>
                      <a:r>
                        <a:rPr sz="2400" spc="2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son</a:t>
                      </a:r>
                      <a:r>
                        <a:rPr sz="2400" spc="-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re</a:t>
                      </a:r>
                      <a:r>
                        <a:rPr sz="2400" spc="5" dirty="0">
                          <a:latin typeface="Trebuchet MS"/>
                          <a:cs typeface="Trebuchet MS"/>
                        </a:rPr>
                        <a:t>sp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ect,</a:t>
                      </a:r>
                      <a:r>
                        <a:rPr sz="2400" spc="-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la</a:t>
                      </a:r>
                      <a:r>
                        <a:rPr sz="2400" spc="5" dirty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gage t</a:t>
                      </a:r>
                      <a:r>
                        <a:rPr sz="2400" spc="-10" dirty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ès po</a:t>
                      </a:r>
                      <a:r>
                        <a:rPr sz="2400" spc="-5" dirty="0">
                          <a:latin typeface="Trebuchet MS"/>
                          <a:cs typeface="Trebuchet MS"/>
                        </a:rPr>
                        <a:t>l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i.</a:t>
                      </a:r>
                      <a:endParaRPr sz="24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A66A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sz="2400" dirty="0">
                          <a:latin typeface="Trebuchet MS"/>
                          <a:cs typeface="Trebuchet MS"/>
                        </a:rPr>
                        <a:t>Le</a:t>
                      </a:r>
                      <a:r>
                        <a:rPr sz="2400" spc="-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langage</a:t>
                      </a:r>
                      <a:r>
                        <a:rPr sz="2400" spc="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de</a:t>
                      </a:r>
                      <a:r>
                        <a:rPr sz="24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t</a:t>
                      </a:r>
                      <a:r>
                        <a:rPr sz="2400" spc="-15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us</a:t>
                      </a:r>
                      <a:r>
                        <a:rPr sz="2400" spc="-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les</a:t>
                      </a:r>
                      <a:r>
                        <a:rPr sz="24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j</a:t>
                      </a:r>
                      <a:r>
                        <a:rPr sz="2400" spc="-10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urs, </a:t>
                      </a:r>
                      <a:r>
                        <a:rPr lang="fr-FR" sz="2400" spc="0" dirty="0">
                          <a:latin typeface="Trebuchet MS"/>
                          <a:cs typeface="Trebuchet MS"/>
                        </a:rPr>
                        <a:t>on l’utilise à l’école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 par exe</a:t>
                      </a:r>
                      <a:r>
                        <a:rPr sz="2400" spc="5" dirty="0">
                          <a:latin typeface="Trebuchet MS"/>
                          <a:cs typeface="Trebuchet MS"/>
                        </a:rPr>
                        <a:t>m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ple.</a:t>
                      </a:r>
                      <a:endParaRPr sz="24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A66A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sz="2400" dirty="0">
                          <a:latin typeface="Trebuchet MS"/>
                          <a:cs typeface="Trebuchet MS"/>
                        </a:rPr>
                        <a:t>Le</a:t>
                      </a:r>
                      <a:r>
                        <a:rPr sz="2400" spc="-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langage</a:t>
                      </a:r>
                      <a:r>
                        <a:rPr sz="2400" spc="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avec des</a:t>
                      </a:r>
                      <a:r>
                        <a:rPr sz="24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g</a:t>
                      </a:r>
                      <a:r>
                        <a:rPr sz="2400" spc="-10" dirty="0">
                          <a:latin typeface="Trebuchet MS"/>
                          <a:cs typeface="Trebuchet MS"/>
                        </a:rPr>
                        <a:t>ro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s</a:t>
                      </a:r>
                      <a:r>
                        <a:rPr sz="24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m</a:t>
                      </a:r>
                      <a:r>
                        <a:rPr sz="2400" spc="-10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ts par</a:t>
                      </a:r>
                      <a:r>
                        <a:rPr sz="2400" spc="-10" dirty="0">
                          <a:latin typeface="Trebuchet MS"/>
                          <a:cs typeface="Trebuchet MS"/>
                        </a:rPr>
                        <a:t>fo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is,</a:t>
                      </a:r>
                      <a:r>
                        <a:rPr sz="24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qu’</a:t>
                      </a:r>
                      <a:r>
                        <a:rPr sz="2400" spc="-10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n n’utilise p</a:t>
                      </a:r>
                      <a:r>
                        <a:rPr sz="2400" spc="5" dirty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s</a:t>
                      </a:r>
                      <a:r>
                        <a:rPr sz="24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à l’éc</a:t>
                      </a:r>
                      <a:r>
                        <a:rPr sz="2400" spc="-15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2400" spc="0" dirty="0">
                          <a:latin typeface="Trebuchet MS"/>
                          <a:cs typeface="Trebuchet MS"/>
                        </a:rPr>
                        <a:t>le.</a:t>
                      </a:r>
                      <a:endParaRPr sz="24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A66AC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23614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A66A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A66A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A66AC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4" name="Image 13">
            <a:extLst>
              <a:ext uri="{FF2B5EF4-FFF2-40B4-BE49-F238E27FC236}">
                <a16:creationId xmlns:a16="http://schemas.microsoft.com/office/drawing/2014/main" id="{EA126928-93C7-4DC3-841E-38F41C9C74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0417" y="4136133"/>
            <a:ext cx="1892878" cy="1892878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395A3EB4-E65A-48F3-8FF2-B6013B3064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194" y="4379452"/>
            <a:ext cx="2051717" cy="147948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0FA9ADCF-A0DF-49FD-B9CE-73BA38DF2C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91692" y="4265467"/>
            <a:ext cx="2391131" cy="1593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Classe ces mots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798D9C03-C375-4284-90DF-59062E19EF1A}"/>
              </a:ext>
            </a:extLst>
          </p:cNvPr>
          <p:cNvSpPr txBox="1"/>
          <p:nvPr/>
        </p:nvSpPr>
        <p:spPr>
          <a:xfrm>
            <a:off x="1354730" y="1331147"/>
            <a:ext cx="652326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dirty="0">
                <a:solidFill>
                  <a:srgbClr val="7030A0"/>
                </a:solidFill>
              </a:rPr>
              <a:t>CM1 : laid   hideux   moche</a:t>
            </a:r>
            <a:br>
              <a:rPr lang="fr-FR" sz="2800" dirty="0">
                <a:solidFill>
                  <a:srgbClr val="7030A0"/>
                </a:solidFill>
              </a:rPr>
            </a:br>
            <a:r>
              <a:rPr lang="fr-FR" sz="2800" dirty="0">
                <a:solidFill>
                  <a:srgbClr val="16BA9B"/>
                </a:solidFill>
              </a:rPr>
              <a:t>CM2 : un complet   un costard   un costume</a:t>
            </a:r>
            <a:endParaRPr lang="fr-FR" sz="2800" dirty="0"/>
          </a:p>
        </p:txBody>
      </p:sp>
      <p:graphicFrame>
        <p:nvGraphicFramePr>
          <p:cNvPr id="21" name="Tableau 6">
            <a:extLst>
              <a:ext uri="{FF2B5EF4-FFF2-40B4-BE49-F238E27FC236}">
                <a16:creationId xmlns:a16="http://schemas.microsoft.com/office/drawing/2014/main" id="{1394C5DF-3F1A-47F9-82A1-F129E3D21FA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7516182"/>
              </p:ext>
            </p:extLst>
          </p:nvPr>
        </p:nvGraphicFramePr>
        <p:xfrm>
          <a:off x="1030288" y="2637354"/>
          <a:ext cx="9371013" cy="3592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105315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22" name="Image 21">
            <a:extLst>
              <a:ext uri="{FF2B5EF4-FFF2-40B4-BE49-F238E27FC236}">
                <a16:creationId xmlns:a16="http://schemas.microsoft.com/office/drawing/2014/main" id="{E6B849F2-3BC3-4BA7-9C99-09D0FFF4C7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8716" y="4433610"/>
            <a:ext cx="1557528" cy="1557528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67C7B07A-49A8-43B4-B351-7EA506CEBB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681" y="4603689"/>
            <a:ext cx="1688226" cy="1217369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DDA79843-B1C4-4587-9EC6-17789E74AA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77994" y="4556794"/>
            <a:ext cx="1967508" cy="1311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512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graphicFrame>
        <p:nvGraphicFramePr>
          <p:cNvPr id="13" name="Tableau 6">
            <a:extLst>
              <a:ext uri="{FF2B5EF4-FFF2-40B4-BE49-F238E27FC236}">
                <a16:creationId xmlns:a16="http://schemas.microsoft.com/office/drawing/2014/main" id="{CE220941-FDCD-402D-948F-0D66CF211C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1790605"/>
              </p:ext>
            </p:extLst>
          </p:nvPr>
        </p:nvGraphicFramePr>
        <p:xfrm>
          <a:off x="1138375" y="1960017"/>
          <a:ext cx="9371013" cy="3592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105315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3200" dirty="0">
                          <a:solidFill>
                            <a:srgbClr val="7030A0"/>
                          </a:solidFill>
                        </a:rPr>
                        <a:t>hideux</a:t>
                      </a:r>
                    </a:p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3200" dirty="0">
                          <a:solidFill>
                            <a:srgbClr val="16BA9B"/>
                          </a:solidFill>
                        </a:rPr>
                        <a:t>un complet </a:t>
                      </a:r>
                      <a:endParaRPr sz="3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3200" dirty="0">
                          <a:solidFill>
                            <a:srgbClr val="7030A0"/>
                          </a:solidFill>
                        </a:rPr>
                        <a:t>laid</a:t>
                      </a:r>
                    </a:p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3200" dirty="0">
                          <a:solidFill>
                            <a:srgbClr val="16BA9B"/>
                          </a:solidFill>
                        </a:rPr>
                        <a:t>un costume</a:t>
                      </a:r>
                      <a:endParaRPr sz="3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3200" dirty="0">
                          <a:solidFill>
                            <a:srgbClr val="7030A0"/>
                          </a:solidFill>
                        </a:rPr>
                        <a:t>moche</a:t>
                      </a:r>
                    </a:p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3200" dirty="0">
                          <a:solidFill>
                            <a:srgbClr val="16BA9B"/>
                          </a:solidFill>
                        </a:rPr>
                        <a:t>un costard</a:t>
                      </a:r>
                      <a:endParaRPr sz="3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4" name="Image 13">
            <a:extLst>
              <a:ext uri="{FF2B5EF4-FFF2-40B4-BE49-F238E27FC236}">
                <a16:creationId xmlns:a16="http://schemas.microsoft.com/office/drawing/2014/main" id="{A94C0D3A-2D9A-4F51-B684-B604456338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6143" y="3891814"/>
            <a:ext cx="1557528" cy="1557528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348296A7-7286-4092-BFD5-97C6F6412B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507" y="4149830"/>
            <a:ext cx="1688226" cy="121736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9EEDB90C-5BC7-42FD-B57F-75AD040495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04921" y="3891814"/>
            <a:ext cx="1967508" cy="1311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Classe ces mots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798D9C03-C375-4284-90DF-59062E19EF1A}"/>
              </a:ext>
            </a:extLst>
          </p:cNvPr>
          <p:cNvSpPr txBox="1"/>
          <p:nvPr/>
        </p:nvSpPr>
        <p:spPr>
          <a:xfrm>
            <a:off x="1030288" y="1362073"/>
            <a:ext cx="652326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dirty="0">
                <a:solidFill>
                  <a:srgbClr val="7030A0"/>
                </a:solidFill>
              </a:rPr>
              <a:t>CM1 : bruit vacarme boucan</a:t>
            </a:r>
            <a:br>
              <a:rPr lang="fr-FR" sz="2800" dirty="0">
                <a:solidFill>
                  <a:srgbClr val="7030A0"/>
                </a:solidFill>
              </a:rPr>
            </a:br>
            <a:r>
              <a:rPr lang="fr-FR" sz="2800" dirty="0">
                <a:solidFill>
                  <a:srgbClr val="16BA9B"/>
                </a:solidFill>
              </a:rPr>
              <a:t>CM2 : crier beugler vociférer</a:t>
            </a:r>
            <a:endParaRPr lang="fr-FR" sz="2800" dirty="0"/>
          </a:p>
        </p:txBody>
      </p:sp>
      <p:graphicFrame>
        <p:nvGraphicFramePr>
          <p:cNvPr id="21" name="Tableau 6">
            <a:extLst>
              <a:ext uri="{FF2B5EF4-FFF2-40B4-BE49-F238E27FC236}">
                <a16:creationId xmlns:a16="http://schemas.microsoft.com/office/drawing/2014/main" id="{1394C5DF-3F1A-47F9-82A1-F129E3D21FA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30288" y="2637354"/>
          <a:ext cx="9371013" cy="3592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105315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22" name="Image 21">
            <a:extLst>
              <a:ext uri="{FF2B5EF4-FFF2-40B4-BE49-F238E27FC236}">
                <a16:creationId xmlns:a16="http://schemas.microsoft.com/office/drawing/2014/main" id="{E6B849F2-3BC3-4BA7-9C99-09D0FFF4C7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8716" y="4433610"/>
            <a:ext cx="1557528" cy="1557528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67C7B07A-49A8-43B4-B351-7EA506CEBB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681" y="4603689"/>
            <a:ext cx="1688226" cy="1217369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DDA79843-B1C4-4587-9EC6-17789E74AA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77994" y="4556794"/>
            <a:ext cx="1967508" cy="1311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936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graphicFrame>
        <p:nvGraphicFramePr>
          <p:cNvPr id="13" name="Tableau 6">
            <a:extLst>
              <a:ext uri="{FF2B5EF4-FFF2-40B4-BE49-F238E27FC236}">
                <a16:creationId xmlns:a16="http://schemas.microsoft.com/office/drawing/2014/main" id="{CE220941-FDCD-402D-948F-0D66CF211C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9845793"/>
              </p:ext>
            </p:extLst>
          </p:nvPr>
        </p:nvGraphicFramePr>
        <p:xfrm>
          <a:off x="1138375" y="1960017"/>
          <a:ext cx="9371013" cy="3592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105315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3200" dirty="0">
                          <a:solidFill>
                            <a:srgbClr val="7030A0"/>
                          </a:solidFill>
                        </a:rPr>
                        <a:t>vacarme</a:t>
                      </a:r>
                    </a:p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3200" dirty="0">
                          <a:solidFill>
                            <a:srgbClr val="16BA9B"/>
                          </a:solidFill>
                        </a:rPr>
                        <a:t>vociférer</a:t>
                      </a:r>
                      <a:endParaRPr sz="3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3200" dirty="0">
                          <a:solidFill>
                            <a:srgbClr val="7030A0"/>
                          </a:solidFill>
                        </a:rPr>
                        <a:t>bruit</a:t>
                      </a:r>
                    </a:p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3200" dirty="0">
                          <a:solidFill>
                            <a:srgbClr val="16BA9B"/>
                          </a:solidFill>
                        </a:rPr>
                        <a:t>crier</a:t>
                      </a:r>
                      <a:endParaRPr sz="3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3200" dirty="0">
                          <a:solidFill>
                            <a:srgbClr val="7030A0"/>
                          </a:solidFill>
                        </a:rPr>
                        <a:t>boucan</a:t>
                      </a:r>
                    </a:p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3200" dirty="0">
                          <a:solidFill>
                            <a:srgbClr val="16BA9B"/>
                          </a:solidFill>
                        </a:rPr>
                        <a:t>beugler</a:t>
                      </a:r>
                      <a:endParaRPr sz="3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4" name="Image 13">
            <a:extLst>
              <a:ext uri="{FF2B5EF4-FFF2-40B4-BE49-F238E27FC236}">
                <a16:creationId xmlns:a16="http://schemas.microsoft.com/office/drawing/2014/main" id="{A94C0D3A-2D9A-4F51-B684-B604456338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6143" y="3891814"/>
            <a:ext cx="1557528" cy="1557528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348296A7-7286-4092-BFD5-97C6F6412B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507" y="4149830"/>
            <a:ext cx="1688226" cy="121736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9EEDB90C-5BC7-42FD-B57F-75AD040495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04921" y="3891814"/>
            <a:ext cx="1967508" cy="1311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464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Classe ces mots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798D9C03-C375-4284-90DF-59062E19EF1A}"/>
              </a:ext>
            </a:extLst>
          </p:cNvPr>
          <p:cNvSpPr txBox="1"/>
          <p:nvPr/>
        </p:nvSpPr>
        <p:spPr>
          <a:xfrm>
            <a:off x="1354730" y="1331147"/>
            <a:ext cx="652326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dirty="0">
                <a:solidFill>
                  <a:srgbClr val="7030A0"/>
                </a:solidFill>
              </a:rPr>
              <a:t>CM1 : œuvrer travailler bosser</a:t>
            </a:r>
            <a:br>
              <a:rPr lang="fr-FR" sz="2800" dirty="0">
                <a:solidFill>
                  <a:srgbClr val="7030A0"/>
                </a:solidFill>
              </a:rPr>
            </a:br>
            <a:r>
              <a:rPr lang="fr-FR" sz="2800" dirty="0">
                <a:solidFill>
                  <a:srgbClr val="16BA9B"/>
                </a:solidFill>
              </a:rPr>
              <a:t>CM2 : trouillard poltron peureux</a:t>
            </a:r>
            <a:endParaRPr lang="fr-FR" sz="2800" dirty="0"/>
          </a:p>
        </p:txBody>
      </p:sp>
      <p:graphicFrame>
        <p:nvGraphicFramePr>
          <p:cNvPr id="21" name="Tableau 6">
            <a:extLst>
              <a:ext uri="{FF2B5EF4-FFF2-40B4-BE49-F238E27FC236}">
                <a16:creationId xmlns:a16="http://schemas.microsoft.com/office/drawing/2014/main" id="{1394C5DF-3F1A-47F9-82A1-F129E3D21FA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30288" y="2637354"/>
          <a:ext cx="9371013" cy="3592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105315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22" name="Image 21">
            <a:extLst>
              <a:ext uri="{FF2B5EF4-FFF2-40B4-BE49-F238E27FC236}">
                <a16:creationId xmlns:a16="http://schemas.microsoft.com/office/drawing/2014/main" id="{E6B849F2-3BC3-4BA7-9C99-09D0FFF4C7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8716" y="4433610"/>
            <a:ext cx="1557528" cy="1557528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67C7B07A-49A8-43B4-B351-7EA506CEBB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681" y="4603689"/>
            <a:ext cx="1688226" cy="1217369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DDA79843-B1C4-4587-9EC6-17789E74AA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77994" y="4556794"/>
            <a:ext cx="1967508" cy="1311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51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80F13C-269D-42CE-8EF1-C4535D5EE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graphicFrame>
        <p:nvGraphicFramePr>
          <p:cNvPr id="13" name="Tableau 6">
            <a:extLst>
              <a:ext uri="{FF2B5EF4-FFF2-40B4-BE49-F238E27FC236}">
                <a16:creationId xmlns:a16="http://schemas.microsoft.com/office/drawing/2014/main" id="{CE220941-FDCD-402D-948F-0D66CF211C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0765417"/>
              </p:ext>
            </p:extLst>
          </p:nvPr>
        </p:nvGraphicFramePr>
        <p:xfrm>
          <a:off x="1138375" y="1960017"/>
          <a:ext cx="9371013" cy="3592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105315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3200" dirty="0">
                          <a:solidFill>
                            <a:srgbClr val="7030A0"/>
                          </a:solidFill>
                        </a:rPr>
                        <a:t>Œuvrer </a:t>
                      </a:r>
                    </a:p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3200" dirty="0">
                          <a:solidFill>
                            <a:srgbClr val="16BA9B"/>
                          </a:solidFill>
                        </a:rPr>
                        <a:t>poltron</a:t>
                      </a:r>
                      <a:endParaRPr sz="3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3200" dirty="0">
                          <a:solidFill>
                            <a:srgbClr val="7030A0"/>
                          </a:solidFill>
                        </a:rPr>
                        <a:t>travailler</a:t>
                      </a:r>
                    </a:p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3200" dirty="0">
                          <a:solidFill>
                            <a:srgbClr val="16BA9B"/>
                          </a:solidFill>
                        </a:rPr>
                        <a:t>peureux</a:t>
                      </a:r>
                      <a:endParaRPr sz="3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3200" dirty="0">
                          <a:solidFill>
                            <a:srgbClr val="7030A0"/>
                          </a:solidFill>
                        </a:rPr>
                        <a:t>bosser</a:t>
                      </a:r>
                    </a:p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3200" dirty="0">
                          <a:solidFill>
                            <a:srgbClr val="16BA9B"/>
                          </a:solidFill>
                        </a:rPr>
                        <a:t>trouillard</a:t>
                      </a:r>
                      <a:endParaRPr sz="3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4" name="Image 13">
            <a:extLst>
              <a:ext uri="{FF2B5EF4-FFF2-40B4-BE49-F238E27FC236}">
                <a16:creationId xmlns:a16="http://schemas.microsoft.com/office/drawing/2014/main" id="{A94C0D3A-2D9A-4F51-B684-B604456338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6143" y="3891814"/>
            <a:ext cx="1557528" cy="1557528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348296A7-7286-4092-BFD5-97C6F6412B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507" y="4149830"/>
            <a:ext cx="1688226" cy="121736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9EEDB90C-5BC7-42FD-B57F-75AD040495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04921" y="3891814"/>
            <a:ext cx="1967508" cy="1311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358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Classe ces mots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72F0462-CBB1-4380-9DEC-797D0444F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798D9C03-C375-4284-90DF-59062E19EF1A}"/>
              </a:ext>
            </a:extLst>
          </p:cNvPr>
          <p:cNvSpPr txBox="1"/>
          <p:nvPr/>
        </p:nvSpPr>
        <p:spPr>
          <a:xfrm>
            <a:off x="1354730" y="1331147"/>
            <a:ext cx="652326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dirty="0">
                <a:solidFill>
                  <a:srgbClr val="7030A0"/>
                </a:solidFill>
              </a:rPr>
              <a:t>CM1 : souliers pompes chaussures</a:t>
            </a:r>
            <a:br>
              <a:rPr lang="fr-FR" sz="2800" dirty="0">
                <a:solidFill>
                  <a:srgbClr val="7030A0"/>
                </a:solidFill>
              </a:rPr>
            </a:br>
            <a:r>
              <a:rPr lang="fr-FR" sz="2800" dirty="0">
                <a:solidFill>
                  <a:srgbClr val="16BA9B"/>
                </a:solidFill>
              </a:rPr>
              <a:t>CM2 : baffe soufflet gifle</a:t>
            </a:r>
            <a:endParaRPr lang="fr-FR" sz="2800" dirty="0"/>
          </a:p>
        </p:txBody>
      </p:sp>
      <p:graphicFrame>
        <p:nvGraphicFramePr>
          <p:cNvPr id="21" name="Tableau 6">
            <a:extLst>
              <a:ext uri="{FF2B5EF4-FFF2-40B4-BE49-F238E27FC236}">
                <a16:creationId xmlns:a16="http://schemas.microsoft.com/office/drawing/2014/main" id="{1394C5DF-3F1A-47F9-82A1-F129E3D21FA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30288" y="2637354"/>
          <a:ext cx="9371013" cy="3592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105315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22" name="Image 21">
            <a:extLst>
              <a:ext uri="{FF2B5EF4-FFF2-40B4-BE49-F238E27FC236}">
                <a16:creationId xmlns:a16="http://schemas.microsoft.com/office/drawing/2014/main" id="{E6B849F2-3BC3-4BA7-9C99-09D0FFF4C7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8716" y="4433610"/>
            <a:ext cx="1557528" cy="1557528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67C7B07A-49A8-43B4-B351-7EA506CEBB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681" y="4603689"/>
            <a:ext cx="1688226" cy="1217369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DDA79843-B1C4-4587-9EC6-17789E74AA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77994" y="4556794"/>
            <a:ext cx="1967508" cy="1311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8287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214</Words>
  <Application>Microsoft Office PowerPoint</Application>
  <PresentationFormat>Grand écran</PresentationFormat>
  <Paragraphs>80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Trebuchet MS</vt:lpstr>
      <vt:lpstr>Thème Office</vt:lpstr>
      <vt:lpstr>Rituel 4</vt:lpstr>
      <vt:lpstr>Rappel</vt:lpstr>
      <vt:lpstr>Classe ces mots</vt:lpstr>
      <vt:lpstr>Correction</vt:lpstr>
      <vt:lpstr>Classe ces mots</vt:lpstr>
      <vt:lpstr>Correction</vt:lpstr>
      <vt:lpstr>Classe ces mots</vt:lpstr>
      <vt:lpstr>Correction</vt:lpstr>
      <vt:lpstr>Classe ces mots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20</cp:revision>
  <dcterms:created xsi:type="dcterms:W3CDTF">2021-07-17T07:25:24Z</dcterms:created>
  <dcterms:modified xsi:type="dcterms:W3CDTF">2022-02-15T14:06:52Z</dcterms:modified>
</cp:coreProperties>
</file>